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435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7" autoAdjust="0"/>
  </p:normalViewPr>
  <p:slideViewPr>
    <p:cSldViewPr snapToGrid="0" showGuides="1">
      <p:cViewPr varScale="1">
        <p:scale>
          <a:sx n="51" d="100"/>
          <a:sy n="51" d="100"/>
        </p:scale>
        <p:origin x="922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909AFC-C8A6-44F2-BCA5-25F9E0DB2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686C1FA-3095-4955-A69A-4D1A1A552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3F173B4-9FFE-466E-A540-590F10FE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2C8983B-1B25-4E19-BC3B-9F041686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32A0CE1-E4C5-4EBE-B6CA-6D106DEF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523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8831C6-A281-4600-8499-0B5CF16F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A1383B2-98F0-46D1-8D3B-4C9D8142A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DD17803-13F4-42DB-9FE8-1ED56F7AB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0A30867-3D5A-4568-A974-C8F1EAA7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51DE2F-91AF-405B-90FC-4F7A6F71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99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1738BA1-748E-43DE-A547-4BBF52FED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A94181B-52F8-4AA4-9E12-B9632B93A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F13DC4-3937-414E-BFC2-2675A920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6471EF0-D0CB-4FB2-9ED1-7D17D836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CACFC3F-65AB-4FC7-AEB6-8E75575B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72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070E00-F88A-4F0E-90F0-C60931F5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AA6028-B6DD-4F84-8980-2BFFD763F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8E19D12-CF15-44B0-A741-A340307E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0B7E986-865C-4184-8615-78B6B73E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837F1F5-2BD4-4D0F-B16B-5C3FDA7D9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037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E2F307-1590-4696-92B5-67DB16126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BB2A4CC-2CB5-4052-8525-D0A51D034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C3D5AED-3ECA-4A0A-9A53-A054CA40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BB5FE02-D7AD-4059-97EB-EC7646AD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6EC2A8-2636-4283-9347-4ACEB9D1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251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B0E253-DF6C-4FE2-A45B-A1BE4EA74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50978C-D729-4193-BC27-B7CD7CF82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E6A88A6-FB93-47A1-9A54-59829315E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FF5FDB4-B5E5-480D-BD1D-7FB87B97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F166310-17F6-414C-B325-24DFC0E6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479056A-9F31-4867-946D-383A4184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442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F4F20D-41A0-442C-BF3B-D92A997D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2F7A0C9-609F-4D13-AA7D-26474F8A4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B80F8FD-C8CD-4C8C-AFF2-03E3FF478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80A659A-8CB0-456E-8B20-E3D257CE6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A735548-1DF9-4157-B27D-2F3CC7772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7D67BC3-18C0-45CF-8A4D-EC9C09ED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300BB25-BF03-4A08-80DC-B4B789F56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4B9EF8F-9980-4ECE-A172-50579B8C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334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087F6C-FFE7-4561-885E-75F34849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438C280-8F71-4012-BDD5-E6CDAC67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369CC0E-2360-4FFB-BB7E-C42B39AA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B8B9233-4CD6-4213-B6D7-12EDD9259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741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6678A284-AD99-4AF4-AB4A-B6A169A2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4D6236C-B18A-4CA0-8C67-C4694AE28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EE58BF6-48FA-4009-8296-AA84EBBD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46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495E30-69CF-4D0B-9681-CB783357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DFA6E0-B210-4167-A261-991C8A8A8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1E3895C-3171-43DA-8ED9-4A3F219AF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BAF1A08-AF3A-4F0A-8D09-AB2702B8F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66D4848-D865-486B-92A9-68D3DF92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D6FC6D-6432-4EDA-9FED-2CAE55DE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61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0B9128-C676-4FB6-B5C3-0A2CF97A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432CB66-7620-4C8A-BDE0-38052521A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261DDA5-AFDC-4B98-89E2-1ADA21CAF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D378763-D3B4-44CD-B550-A0E9C512A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CC2509-7B01-498C-9642-D7BB1059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7D3AAFB-743F-41F3-B1A9-8AE2FAB0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83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4FDB376-8D69-4870-9DAF-BA51E4D97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51E1F40-3EFF-48E0-8FEB-7C9203FD2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C73A947-DA7B-4A79-899E-B07AD1B38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5D9C-59F9-4160-B627-1263D5054140}" type="datetimeFigureOut">
              <a:rPr lang="hr-HR" smtClean="0"/>
              <a:t>8.5.2021.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F474363-8BC7-4281-821B-478A50B74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E1CDEF5-07C9-4820-AF84-E5897A118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2537-7CAB-464D-86D3-BEBEC852112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1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91A3BA-175E-42E5-B68B-4B7747BD78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solidFill>
                  <a:srgbClr val="FF0000"/>
                </a:solidFill>
                <a:latin typeface="Bernard MT Condensed" panose="02050806060905020404" pitchFamily="18" charset="0"/>
              </a:rPr>
              <a:t>LOM SVJETLOSTI</a:t>
            </a:r>
          </a:p>
        </p:txBody>
      </p:sp>
      <p:sp>
        <p:nvSpPr>
          <p:cNvPr id="4" name="Podnaslov 3">
            <a:extLst>
              <a:ext uri="{FF2B5EF4-FFF2-40B4-BE49-F238E27FC236}">
                <a16:creationId xmlns:a16="http://schemas.microsoft.com/office/drawing/2014/main" id="{F4048E7F-DB78-49F9-8821-2ABBCE12D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058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9CCF6D98-A423-4590-B791-ADF8E8766E28}"/>
              </a:ext>
            </a:extLst>
          </p:cNvPr>
          <p:cNvCxnSpPr/>
          <p:nvPr/>
        </p:nvCxnSpPr>
        <p:spPr>
          <a:xfrm>
            <a:off x="3700130" y="3429000"/>
            <a:ext cx="44231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C731547E-61FD-4AF0-928C-09F3592357DD}"/>
              </a:ext>
            </a:extLst>
          </p:cNvPr>
          <p:cNvCxnSpPr/>
          <p:nvPr/>
        </p:nvCxnSpPr>
        <p:spPr>
          <a:xfrm>
            <a:off x="6096000" y="1584251"/>
            <a:ext cx="0" cy="3902149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C30EE856-801C-40D8-ACCE-A3F3C76BF2B0}"/>
              </a:ext>
            </a:extLst>
          </p:cNvPr>
          <p:cNvCxnSpPr/>
          <p:nvPr/>
        </p:nvCxnSpPr>
        <p:spPr>
          <a:xfrm>
            <a:off x="4486940" y="1828800"/>
            <a:ext cx="1609060" cy="160020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112DB2D-3629-4325-A91E-C10BA05DA08A}"/>
              </a:ext>
            </a:extLst>
          </p:cNvPr>
          <p:cNvCxnSpPr/>
          <p:nvPr/>
        </p:nvCxnSpPr>
        <p:spPr>
          <a:xfrm>
            <a:off x="6096000" y="3429000"/>
            <a:ext cx="1506279" cy="1493874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ručno: oblik 13">
            <a:extLst>
              <a:ext uri="{FF2B5EF4-FFF2-40B4-BE49-F238E27FC236}">
                <a16:creationId xmlns:a16="http://schemas.microsoft.com/office/drawing/2014/main" id="{48721388-EC4A-4D2F-A4D5-D0418B32A27A}"/>
              </a:ext>
            </a:extLst>
          </p:cNvPr>
          <p:cNvSpPr/>
          <p:nvPr/>
        </p:nvSpPr>
        <p:spPr>
          <a:xfrm>
            <a:off x="5358424" y="2434890"/>
            <a:ext cx="737574" cy="297678"/>
          </a:xfrm>
          <a:custGeom>
            <a:avLst/>
            <a:gdLst>
              <a:gd name="connsiteX0" fmla="*/ 42919 w 797468"/>
              <a:gd name="connsiteY0" fmla="*/ 208333 h 208333"/>
              <a:gd name="connsiteX1" fmla="*/ 74816 w 797468"/>
              <a:gd name="connsiteY1" fmla="*/ 102008 h 208333"/>
              <a:gd name="connsiteX2" fmla="*/ 734035 w 797468"/>
              <a:gd name="connsiteY2" fmla="*/ 6315 h 208333"/>
              <a:gd name="connsiteX3" fmla="*/ 734035 w 797468"/>
              <a:gd name="connsiteY3" fmla="*/ 16947 h 20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468" h="208333">
                <a:moveTo>
                  <a:pt x="42919" y="208333"/>
                </a:moveTo>
                <a:cubicBezTo>
                  <a:pt x="1274" y="172005"/>
                  <a:pt x="-40370" y="135678"/>
                  <a:pt x="74816" y="102008"/>
                </a:cubicBezTo>
                <a:cubicBezTo>
                  <a:pt x="190002" y="68338"/>
                  <a:pt x="734035" y="6315"/>
                  <a:pt x="734035" y="6315"/>
                </a:cubicBezTo>
                <a:cubicBezTo>
                  <a:pt x="843905" y="-7862"/>
                  <a:pt x="788970" y="4542"/>
                  <a:pt x="734035" y="169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7" name="Ravni poveznik sa strelicom 16">
            <a:extLst>
              <a:ext uri="{FF2B5EF4-FFF2-40B4-BE49-F238E27FC236}">
                <a16:creationId xmlns:a16="http://schemas.microsoft.com/office/drawing/2014/main" id="{920B93EB-32E5-4AFD-936C-D738D6C11EE2}"/>
              </a:ext>
            </a:extLst>
          </p:cNvPr>
          <p:cNvCxnSpPr/>
          <p:nvPr/>
        </p:nvCxnSpPr>
        <p:spPr>
          <a:xfrm>
            <a:off x="6095998" y="3429000"/>
            <a:ext cx="1208569" cy="205740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ručno: oblik 17">
            <a:extLst>
              <a:ext uri="{FF2B5EF4-FFF2-40B4-BE49-F238E27FC236}">
                <a16:creationId xmlns:a16="http://schemas.microsoft.com/office/drawing/2014/main" id="{5E5D79FE-9C1E-42BB-967D-4EDE967331E5}"/>
              </a:ext>
            </a:extLst>
          </p:cNvPr>
          <p:cNvSpPr/>
          <p:nvPr/>
        </p:nvSpPr>
        <p:spPr>
          <a:xfrm>
            <a:off x="6088598" y="4338084"/>
            <a:ext cx="535486" cy="117137"/>
          </a:xfrm>
          <a:custGeom>
            <a:avLst/>
            <a:gdLst>
              <a:gd name="connsiteX0" fmla="*/ 3858 w 535486"/>
              <a:gd name="connsiteY0" fmla="*/ 21265 h 117137"/>
              <a:gd name="connsiteX1" fmla="*/ 78286 w 535486"/>
              <a:gd name="connsiteY1" fmla="*/ 116958 h 117137"/>
              <a:gd name="connsiteX2" fmla="*/ 535486 w 535486"/>
              <a:gd name="connsiteY2" fmla="*/ 0 h 11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5486" h="117137">
                <a:moveTo>
                  <a:pt x="3858" y="21265"/>
                </a:moveTo>
                <a:cubicBezTo>
                  <a:pt x="-3231" y="70883"/>
                  <a:pt x="-10319" y="120502"/>
                  <a:pt x="78286" y="116958"/>
                </a:cubicBezTo>
                <a:cubicBezTo>
                  <a:pt x="166891" y="113414"/>
                  <a:pt x="351188" y="56707"/>
                  <a:pt x="5354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odnaslov 2">
            <a:extLst>
              <a:ext uri="{FF2B5EF4-FFF2-40B4-BE49-F238E27FC236}">
                <a16:creationId xmlns:a16="http://schemas.microsoft.com/office/drawing/2014/main" id="{05433370-5578-4682-BD63-5753B7879DD9}"/>
              </a:ext>
            </a:extLst>
          </p:cNvPr>
          <p:cNvSpPr txBox="1">
            <a:spLocks/>
          </p:cNvSpPr>
          <p:nvPr/>
        </p:nvSpPr>
        <p:spPr>
          <a:xfrm>
            <a:off x="1516598" y="173037"/>
            <a:ext cx="9144000" cy="8476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/>
              <a:t>Kada svjetlost prolazi iz optički rjeđeg sredstva ( npr. zrak), u optički gušće sredstvo ( npr. voda) lomi se prema okomici (</a:t>
            </a:r>
            <a:r>
              <a:rPr lang="el-GR" sz="2400" dirty="0"/>
              <a:t>α</a:t>
            </a:r>
            <a:r>
              <a:rPr lang="hr-HR" sz="2400" dirty="0"/>
              <a:t> ˃</a:t>
            </a:r>
            <a:r>
              <a:rPr lang="el-GR" sz="2400" dirty="0"/>
              <a:t>β</a:t>
            </a:r>
            <a:r>
              <a:rPr lang="hr-HR" sz="2400" dirty="0"/>
              <a:t>)</a:t>
            </a:r>
          </a:p>
          <a:p>
            <a:pPr marL="0" indent="0">
              <a:buNone/>
            </a:pPr>
            <a:r>
              <a:rPr lang="hr-HR" sz="2400" dirty="0"/>
              <a:t> 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BBAE19B5-9F8E-495B-BDAF-8E62F706EB5B}"/>
              </a:ext>
            </a:extLst>
          </p:cNvPr>
          <p:cNvSpPr txBox="1"/>
          <p:nvPr/>
        </p:nvSpPr>
        <p:spPr>
          <a:xfrm>
            <a:off x="3781645" y="2914875"/>
            <a:ext cx="103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92D050"/>
                </a:solidFill>
              </a:rPr>
              <a:t>zrak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EB6A5722-0B41-4CC6-B709-0F4965A3DF7A}"/>
              </a:ext>
            </a:extLst>
          </p:cNvPr>
          <p:cNvSpPr txBox="1"/>
          <p:nvPr/>
        </p:nvSpPr>
        <p:spPr>
          <a:xfrm>
            <a:off x="3700130" y="3613666"/>
            <a:ext cx="103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C000"/>
                </a:solidFill>
              </a:rPr>
              <a:t>voda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E0EDE250-150A-46F8-9ADC-38765F12516C}"/>
              </a:ext>
            </a:extLst>
          </p:cNvPr>
          <p:cNvSpPr txBox="1"/>
          <p:nvPr/>
        </p:nvSpPr>
        <p:spPr>
          <a:xfrm>
            <a:off x="5617533" y="2626541"/>
            <a:ext cx="47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9742FFA8-8E4D-49DC-9DE3-BAAF4E019610}"/>
              </a:ext>
            </a:extLst>
          </p:cNvPr>
          <p:cNvSpPr txBox="1"/>
          <p:nvPr/>
        </p:nvSpPr>
        <p:spPr>
          <a:xfrm>
            <a:off x="6103401" y="3913140"/>
            <a:ext cx="32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β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2" name="Pravokutnik 31">
            <a:extLst>
              <a:ext uri="{FF2B5EF4-FFF2-40B4-BE49-F238E27FC236}">
                <a16:creationId xmlns:a16="http://schemas.microsoft.com/office/drawing/2014/main" id="{81D38BEB-9EC0-4716-98CB-1769445D5D6E}"/>
              </a:ext>
            </a:extLst>
          </p:cNvPr>
          <p:cNvSpPr/>
          <p:nvPr/>
        </p:nvSpPr>
        <p:spPr>
          <a:xfrm>
            <a:off x="8762412" y="1684484"/>
            <a:ext cx="250062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srgbClr val="FF0000"/>
                </a:solidFill>
              </a:rPr>
              <a:t>α</a:t>
            </a:r>
            <a:r>
              <a:rPr lang="hr-HR" sz="3200" dirty="0">
                <a:solidFill>
                  <a:srgbClr val="FF0000"/>
                </a:solidFill>
              </a:rPr>
              <a:t> –upadni kut</a:t>
            </a:r>
          </a:p>
          <a:p>
            <a:r>
              <a:rPr lang="el-GR" sz="3200" dirty="0">
                <a:solidFill>
                  <a:srgbClr val="FF0000"/>
                </a:solidFill>
              </a:rPr>
              <a:t>β</a:t>
            </a:r>
            <a:r>
              <a:rPr lang="hr-HR" sz="3200" dirty="0">
                <a:solidFill>
                  <a:srgbClr val="FF0000"/>
                </a:solidFill>
              </a:rPr>
              <a:t> –kut loma</a:t>
            </a: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F1411050-6538-4E4F-BD23-6D756AA6011F}"/>
              </a:ext>
            </a:extLst>
          </p:cNvPr>
          <p:cNvSpPr txBox="1"/>
          <p:nvPr/>
        </p:nvSpPr>
        <p:spPr>
          <a:xfrm>
            <a:off x="3134820" y="1046000"/>
            <a:ext cx="545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OKOMICA NAGRANICU IZMEĐU DVA OPTIČKA SREDSTVA</a:t>
            </a:r>
          </a:p>
        </p:txBody>
      </p:sp>
      <p:sp>
        <p:nvSpPr>
          <p:cNvPr id="34" name="TekstniOkvir 33">
            <a:extLst>
              <a:ext uri="{FF2B5EF4-FFF2-40B4-BE49-F238E27FC236}">
                <a16:creationId xmlns:a16="http://schemas.microsoft.com/office/drawing/2014/main" id="{A17B49DA-F8BA-401A-8872-8D2FDF9176EF}"/>
              </a:ext>
            </a:extLst>
          </p:cNvPr>
          <p:cNvSpPr txBox="1"/>
          <p:nvPr/>
        </p:nvSpPr>
        <p:spPr>
          <a:xfrm>
            <a:off x="1679944" y="1828800"/>
            <a:ext cx="290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92D050"/>
                </a:solidFill>
              </a:rPr>
              <a:t>UPADNA SVJETLOSNA ZRAKA</a:t>
            </a:r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B9CEF019-59A7-4DF7-B61F-A2AB954AE3E8}"/>
              </a:ext>
            </a:extLst>
          </p:cNvPr>
          <p:cNvSpPr txBox="1"/>
          <p:nvPr/>
        </p:nvSpPr>
        <p:spPr>
          <a:xfrm>
            <a:off x="6430090" y="5837274"/>
            <a:ext cx="317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C000"/>
                </a:solidFill>
              </a:rPr>
              <a:t>LOMLJENA SVJETLOSNA ZRAKA</a:t>
            </a:r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7E46161B-CA16-46E4-AFCC-9CFFAE259F55}"/>
              </a:ext>
            </a:extLst>
          </p:cNvPr>
          <p:cNvSpPr txBox="1"/>
          <p:nvPr/>
        </p:nvSpPr>
        <p:spPr>
          <a:xfrm>
            <a:off x="8378469" y="3099541"/>
            <a:ext cx="351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GRANICA IZMEĐU DVA OPTIČKA SREDSTVA</a:t>
            </a:r>
          </a:p>
        </p:txBody>
      </p:sp>
    </p:spTree>
    <p:extLst>
      <p:ext uri="{BB962C8B-B14F-4D97-AF65-F5344CB8AC3E}">
        <p14:creationId xmlns:p14="http://schemas.microsoft.com/office/powerpoint/2010/main" val="86391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/>
      <p:bldP spid="23" grpId="0"/>
      <p:bldP spid="24" grpId="0"/>
      <p:bldP spid="26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9CCF6D98-A423-4590-B791-ADF8E8766E28}"/>
              </a:ext>
            </a:extLst>
          </p:cNvPr>
          <p:cNvCxnSpPr/>
          <p:nvPr/>
        </p:nvCxnSpPr>
        <p:spPr>
          <a:xfrm>
            <a:off x="3700130" y="3429000"/>
            <a:ext cx="44231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C731547E-61FD-4AF0-928C-09F3592357DD}"/>
              </a:ext>
            </a:extLst>
          </p:cNvPr>
          <p:cNvCxnSpPr/>
          <p:nvPr/>
        </p:nvCxnSpPr>
        <p:spPr>
          <a:xfrm>
            <a:off x="6096000" y="1584251"/>
            <a:ext cx="0" cy="3902149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C30EE856-801C-40D8-ACCE-A3F3C76BF2B0}"/>
              </a:ext>
            </a:extLst>
          </p:cNvPr>
          <p:cNvCxnSpPr/>
          <p:nvPr/>
        </p:nvCxnSpPr>
        <p:spPr>
          <a:xfrm>
            <a:off x="4486940" y="1828800"/>
            <a:ext cx="1609060" cy="160020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112DB2D-3629-4325-A91E-C10BA05DA08A}"/>
              </a:ext>
            </a:extLst>
          </p:cNvPr>
          <p:cNvCxnSpPr/>
          <p:nvPr/>
        </p:nvCxnSpPr>
        <p:spPr>
          <a:xfrm>
            <a:off x="6096000" y="3429000"/>
            <a:ext cx="1506279" cy="1493874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ručno: oblik 13">
            <a:extLst>
              <a:ext uri="{FF2B5EF4-FFF2-40B4-BE49-F238E27FC236}">
                <a16:creationId xmlns:a16="http://schemas.microsoft.com/office/drawing/2014/main" id="{48721388-EC4A-4D2F-A4D5-D0418B32A27A}"/>
              </a:ext>
            </a:extLst>
          </p:cNvPr>
          <p:cNvSpPr/>
          <p:nvPr/>
        </p:nvSpPr>
        <p:spPr>
          <a:xfrm>
            <a:off x="5358424" y="2434890"/>
            <a:ext cx="737574" cy="297678"/>
          </a:xfrm>
          <a:custGeom>
            <a:avLst/>
            <a:gdLst>
              <a:gd name="connsiteX0" fmla="*/ 42919 w 797468"/>
              <a:gd name="connsiteY0" fmla="*/ 208333 h 208333"/>
              <a:gd name="connsiteX1" fmla="*/ 74816 w 797468"/>
              <a:gd name="connsiteY1" fmla="*/ 102008 h 208333"/>
              <a:gd name="connsiteX2" fmla="*/ 734035 w 797468"/>
              <a:gd name="connsiteY2" fmla="*/ 6315 h 208333"/>
              <a:gd name="connsiteX3" fmla="*/ 734035 w 797468"/>
              <a:gd name="connsiteY3" fmla="*/ 16947 h 20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468" h="208333">
                <a:moveTo>
                  <a:pt x="42919" y="208333"/>
                </a:moveTo>
                <a:cubicBezTo>
                  <a:pt x="1274" y="172005"/>
                  <a:pt x="-40370" y="135678"/>
                  <a:pt x="74816" y="102008"/>
                </a:cubicBezTo>
                <a:cubicBezTo>
                  <a:pt x="190002" y="68338"/>
                  <a:pt x="734035" y="6315"/>
                  <a:pt x="734035" y="6315"/>
                </a:cubicBezTo>
                <a:cubicBezTo>
                  <a:pt x="843905" y="-7862"/>
                  <a:pt x="788970" y="4542"/>
                  <a:pt x="734035" y="169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7" name="Ravni poveznik sa strelicom 16">
            <a:extLst>
              <a:ext uri="{FF2B5EF4-FFF2-40B4-BE49-F238E27FC236}">
                <a16:creationId xmlns:a16="http://schemas.microsoft.com/office/drawing/2014/main" id="{920B93EB-32E5-4AFD-936C-D738D6C11EE2}"/>
              </a:ext>
            </a:extLst>
          </p:cNvPr>
          <p:cNvCxnSpPr>
            <a:cxnSpLocks/>
          </p:cNvCxnSpPr>
          <p:nvPr/>
        </p:nvCxnSpPr>
        <p:spPr>
          <a:xfrm>
            <a:off x="6095998" y="3429000"/>
            <a:ext cx="2165500" cy="116426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ručno: oblik 17">
            <a:extLst>
              <a:ext uri="{FF2B5EF4-FFF2-40B4-BE49-F238E27FC236}">
                <a16:creationId xmlns:a16="http://schemas.microsoft.com/office/drawing/2014/main" id="{5E5D79FE-9C1E-42BB-967D-4EDE967331E5}"/>
              </a:ext>
            </a:extLst>
          </p:cNvPr>
          <p:cNvSpPr/>
          <p:nvPr/>
        </p:nvSpPr>
        <p:spPr>
          <a:xfrm>
            <a:off x="6088597" y="4125432"/>
            <a:ext cx="1290384" cy="329789"/>
          </a:xfrm>
          <a:custGeom>
            <a:avLst/>
            <a:gdLst>
              <a:gd name="connsiteX0" fmla="*/ 3858 w 535486"/>
              <a:gd name="connsiteY0" fmla="*/ 21265 h 117137"/>
              <a:gd name="connsiteX1" fmla="*/ 78286 w 535486"/>
              <a:gd name="connsiteY1" fmla="*/ 116958 h 117137"/>
              <a:gd name="connsiteX2" fmla="*/ 535486 w 535486"/>
              <a:gd name="connsiteY2" fmla="*/ 0 h 11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5486" h="117137">
                <a:moveTo>
                  <a:pt x="3858" y="21265"/>
                </a:moveTo>
                <a:cubicBezTo>
                  <a:pt x="-3231" y="70883"/>
                  <a:pt x="-10319" y="120502"/>
                  <a:pt x="78286" y="116958"/>
                </a:cubicBezTo>
                <a:cubicBezTo>
                  <a:pt x="166891" y="113414"/>
                  <a:pt x="351188" y="56707"/>
                  <a:pt x="5354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odnaslov 2">
            <a:extLst>
              <a:ext uri="{FF2B5EF4-FFF2-40B4-BE49-F238E27FC236}">
                <a16:creationId xmlns:a16="http://schemas.microsoft.com/office/drawing/2014/main" id="{05433370-5578-4682-BD63-5753B7879DD9}"/>
              </a:ext>
            </a:extLst>
          </p:cNvPr>
          <p:cNvSpPr txBox="1">
            <a:spLocks/>
          </p:cNvSpPr>
          <p:nvPr/>
        </p:nvSpPr>
        <p:spPr>
          <a:xfrm>
            <a:off x="1516598" y="173037"/>
            <a:ext cx="9144000" cy="8476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/>
              <a:t>Kada svjetlost prolazi iz optički gušćeg sredstva ( npr. voda), u optički rjeđe sredstvo ( npr. zrak) lomi od okomice ((</a:t>
            </a:r>
            <a:r>
              <a:rPr lang="el-GR" sz="2400" dirty="0"/>
              <a:t>α</a:t>
            </a:r>
            <a:r>
              <a:rPr lang="hr-HR" sz="2400" dirty="0"/>
              <a:t> ˂ </a:t>
            </a:r>
            <a:r>
              <a:rPr lang="el-GR" sz="2400" dirty="0"/>
              <a:t>β</a:t>
            </a:r>
            <a:r>
              <a:rPr lang="hr-HR" sz="2400" dirty="0"/>
              <a:t>)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 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BBAE19B5-9F8E-495B-BDAF-8E62F706EB5B}"/>
              </a:ext>
            </a:extLst>
          </p:cNvPr>
          <p:cNvSpPr txBox="1"/>
          <p:nvPr/>
        </p:nvSpPr>
        <p:spPr>
          <a:xfrm>
            <a:off x="3795810" y="3745872"/>
            <a:ext cx="103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C000"/>
                </a:solidFill>
              </a:rPr>
              <a:t>zrak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EB6A5722-0B41-4CC6-B709-0F4965A3DF7A}"/>
              </a:ext>
            </a:extLst>
          </p:cNvPr>
          <p:cNvSpPr txBox="1"/>
          <p:nvPr/>
        </p:nvSpPr>
        <p:spPr>
          <a:xfrm>
            <a:off x="3781645" y="2827156"/>
            <a:ext cx="103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92D050"/>
                </a:solidFill>
              </a:rPr>
              <a:t>voda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E0EDE250-150A-46F8-9ADC-38765F12516C}"/>
              </a:ext>
            </a:extLst>
          </p:cNvPr>
          <p:cNvSpPr txBox="1"/>
          <p:nvPr/>
        </p:nvSpPr>
        <p:spPr>
          <a:xfrm>
            <a:off x="5617533" y="2626541"/>
            <a:ext cx="47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9742FFA8-8E4D-49DC-9DE3-BAAF4E019610}"/>
              </a:ext>
            </a:extLst>
          </p:cNvPr>
          <p:cNvSpPr txBox="1"/>
          <p:nvPr/>
        </p:nvSpPr>
        <p:spPr>
          <a:xfrm>
            <a:off x="6549968" y="3859499"/>
            <a:ext cx="32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β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2" name="Pravokutnik 31">
            <a:extLst>
              <a:ext uri="{FF2B5EF4-FFF2-40B4-BE49-F238E27FC236}">
                <a16:creationId xmlns:a16="http://schemas.microsoft.com/office/drawing/2014/main" id="{81D38BEB-9EC0-4716-98CB-1769445D5D6E}"/>
              </a:ext>
            </a:extLst>
          </p:cNvPr>
          <p:cNvSpPr/>
          <p:nvPr/>
        </p:nvSpPr>
        <p:spPr>
          <a:xfrm>
            <a:off x="8762412" y="1684484"/>
            <a:ext cx="250062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srgbClr val="FF0000"/>
                </a:solidFill>
              </a:rPr>
              <a:t>α</a:t>
            </a:r>
            <a:r>
              <a:rPr lang="hr-HR" sz="3200" dirty="0">
                <a:solidFill>
                  <a:srgbClr val="FF0000"/>
                </a:solidFill>
              </a:rPr>
              <a:t> –upadni kut</a:t>
            </a:r>
          </a:p>
          <a:p>
            <a:r>
              <a:rPr lang="el-GR" sz="3200" dirty="0">
                <a:solidFill>
                  <a:srgbClr val="FF0000"/>
                </a:solidFill>
              </a:rPr>
              <a:t>β</a:t>
            </a:r>
            <a:r>
              <a:rPr lang="hr-HR" sz="3200" dirty="0">
                <a:solidFill>
                  <a:srgbClr val="FF0000"/>
                </a:solidFill>
              </a:rPr>
              <a:t> –kut loma</a:t>
            </a: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F1411050-6538-4E4F-BD23-6D756AA6011F}"/>
              </a:ext>
            </a:extLst>
          </p:cNvPr>
          <p:cNvSpPr txBox="1"/>
          <p:nvPr/>
        </p:nvSpPr>
        <p:spPr>
          <a:xfrm>
            <a:off x="3134820" y="1046000"/>
            <a:ext cx="545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OKOMICA NAGRANICU IZMEĐU DVA OPTIČKA SREDSTVA</a:t>
            </a:r>
          </a:p>
        </p:txBody>
      </p:sp>
      <p:sp>
        <p:nvSpPr>
          <p:cNvPr id="34" name="TekstniOkvir 33">
            <a:extLst>
              <a:ext uri="{FF2B5EF4-FFF2-40B4-BE49-F238E27FC236}">
                <a16:creationId xmlns:a16="http://schemas.microsoft.com/office/drawing/2014/main" id="{A17B49DA-F8BA-401A-8872-8D2FDF9176EF}"/>
              </a:ext>
            </a:extLst>
          </p:cNvPr>
          <p:cNvSpPr txBox="1"/>
          <p:nvPr/>
        </p:nvSpPr>
        <p:spPr>
          <a:xfrm>
            <a:off x="1679944" y="1828800"/>
            <a:ext cx="290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92D050"/>
                </a:solidFill>
              </a:rPr>
              <a:t>UPADNA SVJETLOSNA ZRAKA</a:t>
            </a:r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B9CEF019-59A7-4DF7-B61F-A2AB954AE3E8}"/>
              </a:ext>
            </a:extLst>
          </p:cNvPr>
          <p:cNvSpPr txBox="1"/>
          <p:nvPr/>
        </p:nvSpPr>
        <p:spPr>
          <a:xfrm>
            <a:off x="7489488" y="4647332"/>
            <a:ext cx="317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C000"/>
                </a:solidFill>
              </a:rPr>
              <a:t>LOMLJENA SVJETLOSNA ZRAKA</a:t>
            </a:r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7E46161B-CA16-46E4-AFCC-9CFFAE259F55}"/>
              </a:ext>
            </a:extLst>
          </p:cNvPr>
          <p:cNvSpPr txBox="1"/>
          <p:nvPr/>
        </p:nvSpPr>
        <p:spPr>
          <a:xfrm>
            <a:off x="8378469" y="3099541"/>
            <a:ext cx="351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GRANICA IZMEĐU DVA OPTIČKA SREDSTVA</a:t>
            </a:r>
          </a:p>
        </p:txBody>
      </p:sp>
    </p:spTree>
    <p:extLst>
      <p:ext uri="{BB962C8B-B14F-4D97-AF65-F5344CB8AC3E}">
        <p14:creationId xmlns:p14="http://schemas.microsoft.com/office/powerpoint/2010/main" val="49657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/>
      <p:bldP spid="23" grpId="0"/>
      <p:bldP spid="24" grpId="0"/>
      <p:bldP spid="26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D843BAEB-B37F-43CD-A428-C764AA177143}"/>
              </a:ext>
            </a:extLst>
          </p:cNvPr>
          <p:cNvSpPr txBox="1"/>
          <p:nvPr/>
        </p:nvSpPr>
        <p:spPr>
          <a:xfrm>
            <a:off x="1297172" y="361507"/>
            <a:ext cx="9260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Kada svjetlost upadne okomito na granicu između dva različita optička sredstva ona se ne lomi već se nastavlja gibati pravocrtno </a:t>
            </a:r>
          </a:p>
        </p:txBody>
      </p:sp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DCA2CE85-9BEA-4855-A8EB-0A315FA67E61}"/>
              </a:ext>
            </a:extLst>
          </p:cNvPr>
          <p:cNvCxnSpPr/>
          <p:nvPr/>
        </p:nvCxnSpPr>
        <p:spPr>
          <a:xfrm>
            <a:off x="3700130" y="3429000"/>
            <a:ext cx="44231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niOkvir 3">
            <a:extLst>
              <a:ext uri="{FF2B5EF4-FFF2-40B4-BE49-F238E27FC236}">
                <a16:creationId xmlns:a16="http://schemas.microsoft.com/office/drawing/2014/main" id="{C64DE4D6-D712-4C54-B8ED-6280E49BC8C3}"/>
              </a:ext>
            </a:extLst>
          </p:cNvPr>
          <p:cNvSpPr txBox="1"/>
          <p:nvPr/>
        </p:nvSpPr>
        <p:spPr>
          <a:xfrm>
            <a:off x="8378469" y="3099541"/>
            <a:ext cx="351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GRANICA IZMEĐU DVA OPTIČKA SREDSTVA</a:t>
            </a:r>
          </a:p>
        </p:txBody>
      </p: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E8DCBB01-8F9F-40B6-8E69-17EFF9936238}"/>
              </a:ext>
            </a:extLst>
          </p:cNvPr>
          <p:cNvCxnSpPr/>
          <p:nvPr/>
        </p:nvCxnSpPr>
        <p:spPr>
          <a:xfrm>
            <a:off x="6096000" y="1275907"/>
            <a:ext cx="0" cy="2153093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17E14443-60CA-4B10-AFDD-1ADAEF73BA8A}"/>
              </a:ext>
            </a:extLst>
          </p:cNvPr>
          <p:cNvCxnSpPr/>
          <p:nvPr/>
        </p:nvCxnSpPr>
        <p:spPr>
          <a:xfrm>
            <a:off x="6096000" y="3429000"/>
            <a:ext cx="0" cy="23763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avokutnik 11">
            <a:extLst>
              <a:ext uri="{FF2B5EF4-FFF2-40B4-BE49-F238E27FC236}">
                <a16:creationId xmlns:a16="http://schemas.microsoft.com/office/drawing/2014/main" id="{69776BBF-715B-4641-840F-CE6351156871}"/>
              </a:ext>
            </a:extLst>
          </p:cNvPr>
          <p:cNvSpPr/>
          <p:nvPr/>
        </p:nvSpPr>
        <p:spPr>
          <a:xfrm>
            <a:off x="1733109" y="3970857"/>
            <a:ext cx="1850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>
                <a:solidFill>
                  <a:schemeClr val="accent6"/>
                </a:solidFill>
              </a:rPr>
              <a:t>α</a:t>
            </a:r>
            <a:r>
              <a:rPr lang="hr-HR" sz="3600" dirty="0">
                <a:solidFill>
                  <a:schemeClr val="accent6"/>
                </a:solidFill>
              </a:rPr>
              <a:t> =</a:t>
            </a:r>
            <a:r>
              <a:rPr lang="el-GR" sz="3600" dirty="0">
                <a:solidFill>
                  <a:schemeClr val="accent6"/>
                </a:solidFill>
              </a:rPr>
              <a:t>β</a:t>
            </a:r>
            <a:r>
              <a:rPr lang="hr-HR" sz="3600" dirty="0">
                <a:solidFill>
                  <a:schemeClr val="accent6"/>
                </a:solidFill>
              </a:rPr>
              <a:t>= 0</a:t>
            </a:r>
            <a:r>
              <a:rPr lang="hr-HR" sz="3600" baseline="30000" dirty="0">
                <a:solidFill>
                  <a:schemeClr val="accent6"/>
                </a:solidFill>
              </a:rPr>
              <a:t>0</a:t>
            </a:r>
            <a:endParaRPr lang="hr-HR" sz="3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9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9CCF6D98-A423-4590-B791-ADF8E8766E28}"/>
              </a:ext>
            </a:extLst>
          </p:cNvPr>
          <p:cNvCxnSpPr/>
          <p:nvPr/>
        </p:nvCxnSpPr>
        <p:spPr>
          <a:xfrm>
            <a:off x="3700130" y="3429000"/>
            <a:ext cx="44231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C731547E-61FD-4AF0-928C-09F3592357DD}"/>
              </a:ext>
            </a:extLst>
          </p:cNvPr>
          <p:cNvCxnSpPr/>
          <p:nvPr/>
        </p:nvCxnSpPr>
        <p:spPr>
          <a:xfrm>
            <a:off x="6096000" y="1584251"/>
            <a:ext cx="0" cy="3902149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C30EE856-801C-40D8-ACCE-A3F3C76BF2B0}"/>
              </a:ext>
            </a:extLst>
          </p:cNvPr>
          <p:cNvCxnSpPr/>
          <p:nvPr/>
        </p:nvCxnSpPr>
        <p:spPr>
          <a:xfrm>
            <a:off x="4486940" y="1828800"/>
            <a:ext cx="1609060" cy="160020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7112DB2D-3629-4325-A91E-C10BA05DA08A}"/>
              </a:ext>
            </a:extLst>
          </p:cNvPr>
          <p:cNvCxnSpPr/>
          <p:nvPr/>
        </p:nvCxnSpPr>
        <p:spPr>
          <a:xfrm>
            <a:off x="6096000" y="3429000"/>
            <a:ext cx="1506279" cy="1493874"/>
          </a:xfrm>
          <a:prstGeom prst="line">
            <a:avLst/>
          </a:prstGeom>
          <a:ln w="127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ručno: oblik 13">
            <a:extLst>
              <a:ext uri="{FF2B5EF4-FFF2-40B4-BE49-F238E27FC236}">
                <a16:creationId xmlns:a16="http://schemas.microsoft.com/office/drawing/2014/main" id="{48721388-EC4A-4D2F-A4D5-D0418B32A27A}"/>
              </a:ext>
            </a:extLst>
          </p:cNvPr>
          <p:cNvSpPr/>
          <p:nvPr/>
        </p:nvSpPr>
        <p:spPr>
          <a:xfrm>
            <a:off x="5358424" y="2434890"/>
            <a:ext cx="737574" cy="297678"/>
          </a:xfrm>
          <a:custGeom>
            <a:avLst/>
            <a:gdLst>
              <a:gd name="connsiteX0" fmla="*/ 42919 w 797468"/>
              <a:gd name="connsiteY0" fmla="*/ 208333 h 208333"/>
              <a:gd name="connsiteX1" fmla="*/ 74816 w 797468"/>
              <a:gd name="connsiteY1" fmla="*/ 102008 h 208333"/>
              <a:gd name="connsiteX2" fmla="*/ 734035 w 797468"/>
              <a:gd name="connsiteY2" fmla="*/ 6315 h 208333"/>
              <a:gd name="connsiteX3" fmla="*/ 734035 w 797468"/>
              <a:gd name="connsiteY3" fmla="*/ 16947 h 20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468" h="208333">
                <a:moveTo>
                  <a:pt x="42919" y="208333"/>
                </a:moveTo>
                <a:cubicBezTo>
                  <a:pt x="1274" y="172005"/>
                  <a:pt x="-40370" y="135678"/>
                  <a:pt x="74816" y="102008"/>
                </a:cubicBezTo>
                <a:cubicBezTo>
                  <a:pt x="190002" y="68338"/>
                  <a:pt x="734035" y="6315"/>
                  <a:pt x="734035" y="6315"/>
                </a:cubicBezTo>
                <a:cubicBezTo>
                  <a:pt x="843905" y="-7862"/>
                  <a:pt x="788970" y="4542"/>
                  <a:pt x="734035" y="169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7" name="Ravni poveznik sa strelicom 16">
            <a:extLst>
              <a:ext uri="{FF2B5EF4-FFF2-40B4-BE49-F238E27FC236}">
                <a16:creationId xmlns:a16="http://schemas.microsoft.com/office/drawing/2014/main" id="{920B93EB-32E5-4AFD-936C-D738D6C11EE2}"/>
              </a:ext>
            </a:extLst>
          </p:cNvPr>
          <p:cNvCxnSpPr>
            <a:cxnSpLocks/>
          </p:cNvCxnSpPr>
          <p:nvPr/>
        </p:nvCxnSpPr>
        <p:spPr>
          <a:xfrm>
            <a:off x="6095998" y="3429000"/>
            <a:ext cx="2027276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ručno: oblik 17">
            <a:extLst>
              <a:ext uri="{FF2B5EF4-FFF2-40B4-BE49-F238E27FC236}">
                <a16:creationId xmlns:a16="http://schemas.microsoft.com/office/drawing/2014/main" id="{5E5D79FE-9C1E-42BB-967D-4EDE967331E5}"/>
              </a:ext>
            </a:extLst>
          </p:cNvPr>
          <p:cNvSpPr/>
          <p:nvPr/>
        </p:nvSpPr>
        <p:spPr>
          <a:xfrm>
            <a:off x="6088599" y="3429000"/>
            <a:ext cx="1449886" cy="854143"/>
          </a:xfrm>
          <a:custGeom>
            <a:avLst/>
            <a:gdLst>
              <a:gd name="connsiteX0" fmla="*/ 3858 w 535486"/>
              <a:gd name="connsiteY0" fmla="*/ 21265 h 117137"/>
              <a:gd name="connsiteX1" fmla="*/ 78286 w 535486"/>
              <a:gd name="connsiteY1" fmla="*/ 116958 h 117137"/>
              <a:gd name="connsiteX2" fmla="*/ 535486 w 535486"/>
              <a:gd name="connsiteY2" fmla="*/ 0 h 11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5486" h="117137">
                <a:moveTo>
                  <a:pt x="3858" y="21265"/>
                </a:moveTo>
                <a:cubicBezTo>
                  <a:pt x="-3231" y="70883"/>
                  <a:pt x="-10319" y="120502"/>
                  <a:pt x="78286" y="116958"/>
                </a:cubicBezTo>
                <a:cubicBezTo>
                  <a:pt x="166891" y="113414"/>
                  <a:pt x="351188" y="56707"/>
                  <a:pt x="5354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odnaslov 2">
            <a:extLst>
              <a:ext uri="{FF2B5EF4-FFF2-40B4-BE49-F238E27FC236}">
                <a16:creationId xmlns:a16="http://schemas.microsoft.com/office/drawing/2014/main" id="{05433370-5578-4682-BD63-5753B7879DD9}"/>
              </a:ext>
            </a:extLst>
          </p:cNvPr>
          <p:cNvSpPr txBox="1">
            <a:spLocks/>
          </p:cNvSpPr>
          <p:nvPr/>
        </p:nvSpPr>
        <p:spPr>
          <a:xfrm>
            <a:off x="499730" y="173037"/>
            <a:ext cx="11079126" cy="8476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/>
              <a:t>Ako je </a:t>
            </a:r>
            <a:r>
              <a:rPr lang="el-GR" sz="2000" u="sng" dirty="0">
                <a:solidFill>
                  <a:srgbClr val="FF0000"/>
                </a:solidFill>
              </a:rPr>
              <a:t>α </a:t>
            </a:r>
            <a:r>
              <a:rPr lang="hr-HR" sz="2000" u="sng" dirty="0">
                <a:solidFill>
                  <a:srgbClr val="FF0000"/>
                </a:solidFill>
              </a:rPr>
              <a:t>=GRANIČNI KUT</a:t>
            </a:r>
            <a:r>
              <a:rPr lang="hr-HR" sz="2000" dirty="0"/>
              <a:t>( za svaka dva različita optička sredstva ima svoju vrijednost), lomljena svjetlosna zraka giba se po granici između ta dva optička sredstva</a:t>
            </a:r>
          </a:p>
          <a:p>
            <a:pPr marL="0" indent="0">
              <a:buNone/>
            </a:pPr>
            <a:r>
              <a:rPr lang="hr-HR" sz="2400" dirty="0"/>
              <a:t> 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E0EDE250-150A-46F8-9ADC-38765F12516C}"/>
              </a:ext>
            </a:extLst>
          </p:cNvPr>
          <p:cNvSpPr txBox="1"/>
          <p:nvPr/>
        </p:nvSpPr>
        <p:spPr>
          <a:xfrm>
            <a:off x="5617533" y="2626541"/>
            <a:ext cx="47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9742FFA8-8E4D-49DC-9DE3-BAAF4E019610}"/>
              </a:ext>
            </a:extLst>
          </p:cNvPr>
          <p:cNvSpPr txBox="1"/>
          <p:nvPr/>
        </p:nvSpPr>
        <p:spPr>
          <a:xfrm>
            <a:off x="6545502" y="3624099"/>
            <a:ext cx="32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β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2" name="Pravokutnik 31">
            <a:extLst>
              <a:ext uri="{FF2B5EF4-FFF2-40B4-BE49-F238E27FC236}">
                <a16:creationId xmlns:a16="http://schemas.microsoft.com/office/drawing/2014/main" id="{81D38BEB-9EC0-4716-98CB-1769445D5D6E}"/>
              </a:ext>
            </a:extLst>
          </p:cNvPr>
          <p:cNvSpPr/>
          <p:nvPr/>
        </p:nvSpPr>
        <p:spPr>
          <a:xfrm>
            <a:off x="8762412" y="1684484"/>
            <a:ext cx="316266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>
                <a:solidFill>
                  <a:srgbClr val="FF0000"/>
                </a:solidFill>
              </a:rPr>
              <a:t>α</a:t>
            </a:r>
            <a:r>
              <a:rPr lang="hr-HR" sz="3200" dirty="0">
                <a:solidFill>
                  <a:srgbClr val="FF0000"/>
                </a:solidFill>
              </a:rPr>
              <a:t>–granični kut</a:t>
            </a:r>
          </a:p>
          <a:p>
            <a:r>
              <a:rPr lang="el-GR" sz="3200" dirty="0">
                <a:solidFill>
                  <a:srgbClr val="FF0000"/>
                </a:solidFill>
              </a:rPr>
              <a:t>β</a:t>
            </a:r>
            <a:r>
              <a:rPr lang="hr-HR" sz="3200" dirty="0">
                <a:solidFill>
                  <a:srgbClr val="FF0000"/>
                </a:solidFill>
              </a:rPr>
              <a:t> = 90</a:t>
            </a:r>
            <a:r>
              <a:rPr lang="hr-HR" sz="3200" baseline="30000" dirty="0">
                <a:solidFill>
                  <a:srgbClr val="FF0000"/>
                </a:solidFill>
              </a:rPr>
              <a:t>0</a:t>
            </a:r>
            <a:r>
              <a:rPr lang="hr-HR" sz="3200" dirty="0">
                <a:solidFill>
                  <a:srgbClr val="FF0000"/>
                </a:solidFill>
              </a:rPr>
              <a:t> (kut loma)</a:t>
            </a: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F1411050-6538-4E4F-BD23-6D756AA6011F}"/>
              </a:ext>
            </a:extLst>
          </p:cNvPr>
          <p:cNvSpPr txBox="1"/>
          <p:nvPr/>
        </p:nvSpPr>
        <p:spPr>
          <a:xfrm>
            <a:off x="3134820" y="1046000"/>
            <a:ext cx="545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OKOMICA NAGRANICU IZMEĐU DVA OPTIČKA SREDSTVA</a:t>
            </a:r>
          </a:p>
        </p:txBody>
      </p:sp>
      <p:sp>
        <p:nvSpPr>
          <p:cNvPr id="34" name="TekstniOkvir 33">
            <a:extLst>
              <a:ext uri="{FF2B5EF4-FFF2-40B4-BE49-F238E27FC236}">
                <a16:creationId xmlns:a16="http://schemas.microsoft.com/office/drawing/2014/main" id="{A17B49DA-F8BA-401A-8872-8D2FDF9176EF}"/>
              </a:ext>
            </a:extLst>
          </p:cNvPr>
          <p:cNvSpPr txBox="1"/>
          <p:nvPr/>
        </p:nvSpPr>
        <p:spPr>
          <a:xfrm>
            <a:off x="1679944" y="1828800"/>
            <a:ext cx="290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92D050"/>
                </a:solidFill>
              </a:rPr>
              <a:t>UPADNA SVJETLOSNA ZRAKA</a:t>
            </a:r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B9CEF019-59A7-4DF7-B61F-A2AB954AE3E8}"/>
              </a:ext>
            </a:extLst>
          </p:cNvPr>
          <p:cNvSpPr txBox="1"/>
          <p:nvPr/>
        </p:nvSpPr>
        <p:spPr>
          <a:xfrm>
            <a:off x="6220045" y="2849726"/>
            <a:ext cx="317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C000"/>
                </a:solidFill>
              </a:rPr>
              <a:t>LOMLJENA SVJETLOSNA ZRAKA</a:t>
            </a:r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7E46161B-CA16-46E4-AFCC-9CFFAE259F55}"/>
              </a:ext>
            </a:extLst>
          </p:cNvPr>
          <p:cNvSpPr txBox="1"/>
          <p:nvPr/>
        </p:nvSpPr>
        <p:spPr>
          <a:xfrm>
            <a:off x="7805600" y="3411849"/>
            <a:ext cx="351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GRANICA IZMEĐU DVA OPTIČKA SREDSTVA</a:t>
            </a:r>
          </a:p>
        </p:txBody>
      </p:sp>
    </p:spTree>
    <p:extLst>
      <p:ext uri="{BB962C8B-B14F-4D97-AF65-F5344CB8AC3E}">
        <p14:creationId xmlns:p14="http://schemas.microsoft.com/office/powerpoint/2010/main" val="28188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/>
      <p:bldP spid="26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vni poveznik 2">
            <a:extLst>
              <a:ext uri="{FF2B5EF4-FFF2-40B4-BE49-F238E27FC236}">
                <a16:creationId xmlns:a16="http://schemas.microsoft.com/office/drawing/2014/main" id="{9CCF6D98-A423-4590-B791-ADF8E8766E28}"/>
              </a:ext>
            </a:extLst>
          </p:cNvPr>
          <p:cNvCxnSpPr/>
          <p:nvPr/>
        </p:nvCxnSpPr>
        <p:spPr>
          <a:xfrm>
            <a:off x="3700130" y="3429000"/>
            <a:ext cx="44231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C731547E-61FD-4AF0-928C-09F3592357DD}"/>
              </a:ext>
            </a:extLst>
          </p:cNvPr>
          <p:cNvCxnSpPr/>
          <p:nvPr/>
        </p:nvCxnSpPr>
        <p:spPr>
          <a:xfrm>
            <a:off x="6096000" y="1584251"/>
            <a:ext cx="0" cy="3902149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C30EE856-801C-40D8-ACCE-A3F3C76BF2B0}"/>
              </a:ext>
            </a:extLst>
          </p:cNvPr>
          <p:cNvCxnSpPr/>
          <p:nvPr/>
        </p:nvCxnSpPr>
        <p:spPr>
          <a:xfrm>
            <a:off x="4486940" y="1828800"/>
            <a:ext cx="1609060" cy="1600200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ručno: oblik 13">
            <a:extLst>
              <a:ext uri="{FF2B5EF4-FFF2-40B4-BE49-F238E27FC236}">
                <a16:creationId xmlns:a16="http://schemas.microsoft.com/office/drawing/2014/main" id="{48721388-EC4A-4D2F-A4D5-D0418B32A27A}"/>
              </a:ext>
            </a:extLst>
          </p:cNvPr>
          <p:cNvSpPr/>
          <p:nvPr/>
        </p:nvSpPr>
        <p:spPr>
          <a:xfrm>
            <a:off x="5358424" y="2434890"/>
            <a:ext cx="737574" cy="297678"/>
          </a:xfrm>
          <a:custGeom>
            <a:avLst/>
            <a:gdLst>
              <a:gd name="connsiteX0" fmla="*/ 42919 w 797468"/>
              <a:gd name="connsiteY0" fmla="*/ 208333 h 208333"/>
              <a:gd name="connsiteX1" fmla="*/ 74816 w 797468"/>
              <a:gd name="connsiteY1" fmla="*/ 102008 h 208333"/>
              <a:gd name="connsiteX2" fmla="*/ 734035 w 797468"/>
              <a:gd name="connsiteY2" fmla="*/ 6315 h 208333"/>
              <a:gd name="connsiteX3" fmla="*/ 734035 w 797468"/>
              <a:gd name="connsiteY3" fmla="*/ 16947 h 20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7468" h="208333">
                <a:moveTo>
                  <a:pt x="42919" y="208333"/>
                </a:moveTo>
                <a:cubicBezTo>
                  <a:pt x="1274" y="172005"/>
                  <a:pt x="-40370" y="135678"/>
                  <a:pt x="74816" y="102008"/>
                </a:cubicBezTo>
                <a:cubicBezTo>
                  <a:pt x="190002" y="68338"/>
                  <a:pt x="734035" y="6315"/>
                  <a:pt x="734035" y="6315"/>
                </a:cubicBezTo>
                <a:cubicBezTo>
                  <a:pt x="843905" y="-7862"/>
                  <a:pt x="788970" y="4542"/>
                  <a:pt x="734035" y="169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7" name="Ravni poveznik sa strelicom 16">
            <a:extLst>
              <a:ext uri="{FF2B5EF4-FFF2-40B4-BE49-F238E27FC236}">
                <a16:creationId xmlns:a16="http://schemas.microsoft.com/office/drawing/2014/main" id="{920B93EB-32E5-4AFD-936C-D738D6C11EE2}"/>
              </a:ext>
            </a:extLst>
          </p:cNvPr>
          <p:cNvCxnSpPr>
            <a:cxnSpLocks/>
          </p:cNvCxnSpPr>
          <p:nvPr/>
        </p:nvCxnSpPr>
        <p:spPr>
          <a:xfrm flipV="1">
            <a:off x="6095998" y="1828800"/>
            <a:ext cx="1772095" cy="160020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ručno: oblik 17">
            <a:extLst>
              <a:ext uri="{FF2B5EF4-FFF2-40B4-BE49-F238E27FC236}">
                <a16:creationId xmlns:a16="http://schemas.microsoft.com/office/drawing/2014/main" id="{5E5D79FE-9C1E-42BB-967D-4EDE967331E5}"/>
              </a:ext>
            </a:extLst>
          </p:cNvPr>
          <p:cNvSpPr/>
          <p:nvPr/>
        </p:nvSpPr>
        <p:spPr>
          <a:xfrm flipV="1">
            <a:off x="6095997" y="2400033"/>
            <a:ext cx="871485" cy="246163"/>
          </a:xfrm>
          <a:custGeom>
            <a:avLst/>
            <a:gdLst>
              <a:gd name="connsiteX0" fmla="*/ 3858 w 535486"/>
              <a:gd name="connsiteY0" fmla="*/ 21265 h 117137"/>
              <a:gd name="connsiteX1" fmla="*/ 78286 w 535486"/>
              <a:gd name="connsiteY1" fmla="*/ 116958 h 117137"/>
              <a:gd name="connsiteX2" fmla="*/ 535486 w 535486"/>
              <a:gd name="connsiteY2" fmla="*/ 0 h 11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5486" h="117137">
                <a:moveTo>
                  <a:pt x="3858" y="21265"/>
                </a:moveTo>
                <a:cubicBezTo>
                  <a:pt x="-3231" y="70883"/>
                  <a:pt x="-10319" y="120502"/>
                  <a:pt x="78286" y="116958"/>
                </a:cubicBezTo>
                <a:cubicBezTo>
                  <a:pt x="166891" y="113414"/>
                  <a:pt x="351188" y="56707"/>
                  <a:pt x="53548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odnaslov 2">
            <a:extLst>
              <a:ext uri="{FF2B5EF4-FFF2-40B4-BE49-F238E27FC236}">
                <a16:creationId xmlns:a16="http://schemas.microsoft.com/office/drawing/2014/main" id="{05433370-5578-4682-BD63-5753B7879DD9}"/>
              </a:ext>
            </a:extLst>
          </p:cNvPr>
          <p:cNvSpPr txBox="1">
            <a:spLocks/>
          </p:cNvSpPr>
          <p:nvPr/>
        </p:nvSpPr>
        <p:spPr>
          <a:xfrm>
            <a:off x="1516598" y="173037"/>
            <a:ext cx="9144000" cy="8476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/>
              <a:t>AKO JE </a:t>
            </a:r>
            <a:r>
              <a:rPr lang="el-GR" sz="2400" dirty="0">
                <a:solidFill>
                  <a:srgbClr val="FF0000"/>
                </a:solidFill>
              </a:rPr>
              <a:t>α˃</a:t>
            </a:r>
            <a:r>
              <a:rPr lang="hr-HR" sz="2400" dirty="0">
                <a:solidFill>
                  <a:srgbClr val="FF0000"/>
                </a:solidFill>
              </a:rPr>
              <a:t> GRANIČNOG KUTA </a:t>
            </a:r>
            <a:r>
              <a:rPr lang="hr-HR" sz="2400" dirty="0"/>
              <a:t>SVJETLOST SE NE LOMI VEĆ SE U POTPUNOSTI ODBIJA NA GRANICI IZMEĐU DVA SREDSTVA</a:t>
            </a:r>
          </a:p>
          <a:p>
            <a:pPr marL="0" indent="0">
              <a:buNone/>
            </a:pPr>
            <a:r>
              <a:rPr lang="hr-HR" sz="2400" dirty="0"/>
              <a:t> 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E0EDE250-150A-46F8-9ADC-38765F12516C}"/>
              </a:ext>
            </a:extLst>
          </p:cNvPr>
          <p:cNvSpPr txBox="1"/>
          <p:nvPr/>
        </p:nvSpPr>
        <p:spPr>
          <a:xfrm>
            <a:off x="5617533" y="2626541"/>
            <a:ext cx="47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2" name="Pravokutnik 31">
            <a:extLst>
              <a:ext uri="{FF2B5EF4-FFF2-40B4-BE49-F238E27FC236}">
                <a16:creationId xmlns:a16="http://schemas.microsoft.com/office/drawing/2014/main" id="{81D38BEB-9EC0-4716-98CB-1769445D5D6E}"/>
              </a:ext>
            </a:extLst>
          </p:cNvPr>
          <p:cNvSpPr/>
          <p:nvPr/>
        </p:nvSpPr>
        <p:spPr>
          <a:xfrm>
            <a:off x="2604979" y="4263665"/>
            <a:ext cx="1718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α</a:t>
            </a:r>
            <a:r>
              <a:rPr lang="hr-HR" sz="3600" dirty="0">
                <a:solidFill>
                  <a:srgbClr val="FF0000"/>
                </a:solidFill>
              </a:rPr>
              <a:t>  = </a:t>
            </a:r>
            <a:r>
              <a:rPr lang="el-GR" sz="3600" dirty="0">
                <a:solidFill>
                  <a:srgbClr val="FF0000"/>
                </a:solidFill>
              </a:rPr>
              <a:t>β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F1411050-6538-4E4F-BD23-6D756AA6011F}"/>
              </a:ext>
            </a:extLst>
          </p:cNvPr>
          <p:cNvSpPr txBox="1"/>
          <p:nvPr/>
        </p:nvSpPr>
        <p:spPr>
          <a:xfrm>
            <a:off x="3134820" y="1046000"/>
            <a:ext cx="545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C00000"/>
                </a:solidFill>
              </a:rPr>
              <a:t>OKOMICA NAGRANICU IZMEĐU DVA OPTIČKA SREDSTVA</a:t>
            </a:r>
          </a:p>
        </p:txBody>
      </p:sp>
      <p:sp>
        <p:nvSpPr>
          <p:cNvPr id="34" name="TekstniOkvir 33">
            <a:extLst>
              <a:ext uri="{FF2B5EF4-FFF2-40B4-BE49-F238E27FC236}">
                <a16:creationId xmlns:a16="http://schemas.microsoft.com/office/drawing/2014/main" id="{A17B49DA-F8BA-401A-8872-8D2FDF9176EF}"/>
              </a:ext>
            </a:extLst>
          </p:cNvPr>
          <p:cNvSpPr txBox="1"/>
          <p:nvPr/>
        </p:nvSpPr>
        <p:spPr>
          <a:xfrm>
            <a:off x="1679944" y="1828800"/>
            <a:ext cx="290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92D050"/>
                </a:solidFill>
              </a:rPr>
              <a:t>UPADNA SVJETLOSNA ZRAKA</a:t>
            </a:r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B9CEF019-59A7-4DF7-B61F-A2AB954AE3E8}"/>
              </a:ext>
            </a:extLst>
          </p:cNvPr>
          <p:cNvSpPr txBox="1"/>
          <p:nvPr/>
        </p:nvSpPr>
        <p:spPr>
          <a:xfrm>
            <a:off x="7660742" y="1927098"/>
            <a:ext cx="317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C000"/>
                </a:solidFill>
              </a:rPr>
              <a:t>ODBIJENA SVJETLOSNA ZRAKA</a:t>
            </a:r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7E46161B-CA16-46E4-AFCC-9CFFAE259F55}"/>
              </a:ext>
            </a:extLst>
          </p:cNvPr>
          <p:cNvSpPr txBox="1"/>
          <p:nvPr/>
        </p:nvSpPr>
        <p:spPr>
          <a:xfrm>
            <a:off x="8378469" y="3099541"/>
            <a:ext cx="351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</a:rPr>
              <a:t>GRANICA IZMEĐU DVA OPTIČKA SREDSTVA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DFD82B2B-76EB-443D-9C48-5AC2572D4E1E}"/>
              </a:ext>
            </a:extLst>
          </p:cNvPr>
          <p:cNvSpPr txBox="1"/>
          <p:nvPr/>
        </p:nvSpPr>
        <p:spPr>
          <a:xfrm>
            <a:off x="6290950" y="2594336"/>
            <a:ext cx="32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β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2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/>
      <p:bldP spid="26" grpId="0"/>
      <p:bldP spid="32" grpId="0"/>
      <p:bldP spid="33" grpId="0"/>
      <p:bldP spid="34" grpId="0"/>
      <p:bldP spid="35" grpId="0"/>
      <p:bldP spid="36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lom2">
            <a:extLst>
              <a:ext uri="{FF2B5EF4-FFF2-40B4-BE49-F238E27FC236}">
                <a16:creationId xmlns:a16="http://schemas.microsoft.com/office/drawing/2014/main" id="{E8E844D1-A820-4C89-BC4B-4E7B96723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1052514"/>
            <a:ext cx="6624637" cy="473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 Box 3">
            <a:extLst>
              <a:ext uri="{FF2B5EF4-FFF2-40B4-BE49-F238E27FC236}">
                <a16:creationId xmlns:a16="http://schemas.microsoft.com/office/drawing/2014/main" id="{01706B97-13D9-410D-8401-E96CF21E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5589589"/>
            <a:ext cx="70022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 i="1" dirty="0"/>
              <a:t>Zašto ribu treba “tući” niže nego što je vidimo iz broda?</a:t>
            </a:r>
          </a:p>
        </p:txBody>
      </p:sp>
      <p:sp>
        <p:nvSpPr>
          <p:cNvPr id="45060" name="Rectangle 8">
            <a:extLst>
              <a:ext uri="{FF2B5EF4-FFF2-40B4-BE49-F238E27FC236}">
                <a16:creationId xmlns:a16="http://schemas.microsoft.com/office/drawing/2014/main" id="{805047D3-FE73-438D-AFA6-A55D247EC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5" y="1196976"/>
            <a:ext cx="431800" cy="504825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grpSp>
        <p:nvGrpSpPr>
          <p:cNvPr id="45061" name="Group 10">
            <a:extLst>
              <a:ext uri="{FF2B5EF4-FFF2-40B4-BE49-F238E27FC236}">
                <a16:creationId xmlns:a16="http://schemas.microsoft.com/office/drawing/2014/main" id="{71938586-C1D7-45FB-8DA1-8A40B32D7E5D}"/>
              </a:ext>
            </a:extLst>
          </p:cNvPr>
          <p:cNvGrpSpPr>
            <a:grpSpLocks/>
          </p:cNvGrpSpPr>
          <p:nvPr/>
        </p:nvGrpSpPr>
        <p:grpSpPr bwMode="auto">
          <a:xfrm rot="18565005" flipH="1">
            <a:off x="8693945" y="38895"/>
            <a:ext cx="1008063" cy="1450975"/>
            <a:chOff x="4106" y="8"/>
            <a:chExt cx="588" cy="1103"/>
          </a:xfrm>
        </p:grpSpPr>
        <p:sp>
          <p:nvSpPr>
            <p:cNvPr id="45069" name="Arc 11">
              <a:extLst>
                <a:ext uri="{FF2B5EF4-FFF2-40B4-BE49-F238E27FC236}">
                  <a16:creationId xmlns:a16="http://schemas.microsoft.com/office/drawing/2014/main" id="{43E8D113-D0BA-4357-B136-459E5C7ED466}"/>
                </a:ext>
              </a:extLst>
            </p:cNvPr>
            <p:cNvSpPr>
              <a:spLocks/>
            </p:cNvSpPr>
            <p:nvPr/>
          </p:nvSpPr>
          <p:spPr bwMode="auto">
            <a:xfrm rot="1627827">
              <a:off x="4422" y="481"/>
              <a:ext cx="173" cy="227"/>
            </a:xfrm>
            <a:custGeom>
              <a:avLst/>
              <a:gdLst>
                <a:gd name="T0" fmla="*/ 0 w 20504"/>
                <a:gd name="T1" fmla="*/ 0 h 21600"/>
                <a:gd name="T2" fmla="*/ 0 w 20504"/>
                <a:gd name="T3" fmla="*/ 0 h 21600"/>
                <a:gd name="T4" fmla="*/ 0 w 20504"/>
                <a:gd name="T5" fmla="*/ 0 h 21600"/>
                <a:gd name="T6" fmla="*/ 0 60000 65536"/>
                <a:gd name="T7" fmla="*/ 0 60000 65536"/>
                <a:gd name="T8" fmla="*/ 0 60000 65536"/>
                <a:gd name="T9" fmla="*/ 0 w 20504"/>
                <a:gd name="T10" fmla="*/ 0 h 21600"/>
                <a:gd name="T11" fmla="*/ 20504 w 2050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04" h="21600" fill="none" extrusionOk="0">
                  <a:moveTo>
                    <a:pt x="-1" y="0"/>
                  </a:moveTo>
                  <a:cubicBezTo>
                    <a:pt x="9311" y="0"/>
                    <a:pt x="17574" y="5967"/>
                    <a:pt x="20503" y="14806"/>
                  </a:cubicBezTo>
                </a:path>
                <a:path w="20504" h="21600" stroke="0" extrusionOk="0">
                  <a:moveTo>
                    <a:pt x="-1" y="0"/>
                  </a:moveTo>
                  <a:cubicBezTo>
                    <a:pt x="9311" y="0"/>
                    <a:pt x="17574" y="5967"/>
                    <a:pt x="20503" y="1480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45070" name="Arc 12">
              <a:extLst>
                <a:ext uri="{FF2B5EF4-FFF2-40B4-BE49-F238E27FC236}">
                  <a16:creationId xmlns:a16="http://schemas.microsoft.com/office/drawing/2014/main" id="{2C727A5B-9AE3-4097-90CA-09533153FAAA}"/>
                </a:ext>
              </a:extLst>
            </p:cNvPr>
            <p:cNvSpPr>
              <a:spLocks/>
            </p:cNvSpPr>
            <p:nvPr/>
          </p:nvSpPr>
          <p:spPr bwMode="auto">
            <a:xfrm rot="4070038">
              <a:off x="4016" y="98"/>
              <a:ext cx="587" cy="408"/>
            </a:xfrm>
            <a:custGeom>
              <a:avLst/>
              <a:gdLst>
                <a:gd name="T0" fmla="*/ 0 w 21600"/>
                <a:gd name="T1" fmla="*/ 0 h 17183"/>
                <a:gd name="T2" fmla="*/ 0 w 21600"/>
                <a:gd name="T3" fmla="*/ 0 h 17183"/>
                <a:gd name="T4" fmla="*/ 0 w 21600"/>
                <a:gd name="T5" fmla="*/ 0 h 17183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183"/>
                <a:gd name="T11" fmla="*/ 21600 w 21600"/>
                <a:gd name="T12" fmla="*/ 17183 h 17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183" fill="none" extrusionOk="0">
                  <a:moveTo>
                    <a:pt x="13088" y="-1"/>
                  </a:moveTo>
                  <a:cubicBezTo>
                    <a:pt x="18451" y="4085"/>
                    <a:pt x="21600" y="10440"/>
                    <a:pt x="21600" y="17183"/>
                  </a:cubicBezTo>
                </a:path>
                <a:path w="21600" h="17183" stroke="0" extrusionOk="0">
                  <a:moveTo>
                    <a:pt x="13088" y="-1"/>
                  </a:moveTo>
                  <a:cubicBezTo>
                    <a:pt x="18451" y="4085"/>
                    <a:pt x="21600" y="10440"/>
                    <a:pt x="21600" y="17183"/>
                  </a:cubicBezTo>
                  <a:lnTo>
                    <a:pt x="0" y="1718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45071" name="Arc 13">
              <a:extLst>
                <a:ext uri="{FF2B5EF4-FFF2-40B4-BE49-F238E27FC236}">
                  <a16:creationId xmlns:a16="http://schemas.microsoft.com/office/drawing/2014/main" id="{10B1257D-BB0C-48BB-BFF7-FCB4B4843986}"/>
                </a:ext>
              </a:extLst>
            </p:cNvPr>
            <p:cNvSpPr>
              <a:spLocks/>
            </p:cNvSpPr>
            <p:nvPr/>
          </p:nvSpPr>
          <p:spPr bwMode="auto">
            <a:xfrm rot="4855145" flipH="1">
              <a:off x="4243" y="661"/>
              <a:ext cx="493" cy="408"/>
            </a:xfrm>
            <a:custGeom>
              <a:avLst/>
              <a:gdLst>
                <a:gd name="T0" fmla="*/ 0 w 21600"/>
                <a:gd name="T1" fmla="*/ 0 h 17183"/>
                <a:gd name="T2" fmla="*/ 0 w 21600"/>
                <a:gd name="T3" fmla="*/ 0 h 17183"/>
                <a:gd name="T4" fmla="*/ 0 w 21600"/>
                <a:gd name="T5" fmla="*/ 0 h 17183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183"/>
                <a:gd name="T11" fmla="*/ 21600 w 21600"/>
                <a:gd name="T12" fmla="*/ 17183 h 171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183" fill="none" extrusionOk="0">
                  <a:moveTo>
                    <a:pt x="13088" y="-1"/>
                  </a:moveTo>
                  <a:cubicBezTo>
                    <a:pt x="18451" y="4085"/>
                    <a:pt x="21600" y="10440"/>
                    <a:pt x="21600" y="17183"/>
                  </a:cubicBezTo>
                </a:path>
                <a:path w="21600" h="17183" stroke="0" extrusionOk="0">
                  <a:moveTo>
                    <a:pt x="13088" y="-1"/>
                  </a:moveTo>
                  <a:cubicBezTo>
                    <a:pt x="18451" y="4085"/>
                    <a:pt x="21600" y="10440"/>
                    <a:pt x="21600" y="17183"/>
                  </a:cubicBezTo>
                  <a:lnTo>
                    <a:pt x="0" y="1718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45072" name="Freeform 14">
              <a:extLst>
                <a:ext uri="{FF2B5EF4-FFF2-40B4-BE49-F238E27FC236}">
                  <a16:creationId xmlns:a16="http://schemas.microsoft.com/office/drawing/2014/main" id="{5F0C4BE5-9734-482A-A59F-B3587DF86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663"/>
              <a:ext cx="136" cy="182"/>
            </a:xfrm>
            <a:custGeom>
              <a:avLst/>
              <a:gdLst>
                <a:gd name="T0" fmla="*/ 0 w 136"/>
                <a:gd name="T1" fmla="*/ 0 h 182"/>
                <a:gd name="T2" fmla="*/ 90 w 136"/>
                <a:gd name="T3" fmla="*/ 91 h 182"/>
                <a:gd name="T4" fmla="*/ 136 w 136"/>
                <a:gd name="T5" fmla="*/ 182 h 182"/>
                <a:gd name="T6" fmla="*/ 0 60000 65536"/>
                <a:gd name="T7" fmla="*/ 0 60000 65536"/>
                <a:gd name="T8" fmla="*/ 0 60000 65536"/>
                <a:gd name="T9" fmla="*/ 0 w 136"/>
                <a:gd name="T10" fmla="*/ 0 h 182"/>
                <a:gd name="T11" fmla="*/ 136 w 136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182">
                  <a:moveTo>
                    <a:pt x="0" y="0"/>
                  </a:moveTo>
                  <a:cubicBezTo>
                    <a:pt x="33" y="30"/>
                    <a:pt x="67" y="61"/>
                    <a:pt x="90" y="91"/>
                  </a:cubicBezTo>
                  <a:cubicBezTo>
                    <a:pt x="113" y="121"/>
                    <a:pt x="124" y="151"/>
                    <a:pt x="136" y="1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45073" name="Freeform 15">
              <a:extLst>
                <a:ext uri="{FF2B5EF4-FFF2-40B4-BE49-F238E27FC236}">
                  <a16:creationId xmlns:a16="http://schemas.microsoft.com/office/drawing/2014/main" id="{7074027E-A52B-4842-92AE-B2C18BFD8D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" y="210"/>
              <a:ext cx="54" cy="272"/>
            </a:xfrm>
            <a:custGeom>
              <a:avLst/>
              <a:gdLst>
                <a:gd name="T0" fmla="*/ 0 w 54"/>
                <a:gd name="T1" fmla="*/ 272 h 272"/>
                <a:gd name="T2" fmla="*/ 46 w 54"/>
                <a:gd name="T3" fmla="*/ 136 h 272"/>
                <a:gd name="T4" fmla="*/ 46 w 54"/>
                <a:gd name="T5" fmla="*/ 0 h 272"/>
                <a:gd name="T6" fmla="*/ 0 60000 65536"/>
                <a:gd name="T7" fmla="*/ 0 60000 65536"/>
                <a:gd name="T8" fmla="*/ 0 60000 65536"/>
                <a:gd name="T9" fmla="*/ 0 w 54"/>
                <a:gd name="T10" fmla="*/ 0 h 272"/>
                <a:gd name="T11" fmla="*/ 54 w 54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272">
                  <a:moveTo>
                    <a:pt x="0" y="272"/>
                  </a:moveTo>
                  <a:cubicBezTo>
                    <a:pt x="19" y="226"/>
                    <a:pt x="38" y="181"/>
                    <a:pt x="46" y="136"/>
                  </a:cubicBezTo>
                  <a:cubicBezTo>
                    <a:pt x="54" y="91"/>
                    <a:pt x="50" y="45"/>
                    <a:pt x="4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45074" name="Oval 16">
              <a:extLst>
                <a:ext uri="{FF2B5EF4-FFF2-40B4-BE49-F238E27FC236}">
                  <a16:creationId xmlns:a16="http://schemas.microsoft.com/office/drawing/2014/main" id="{199E32CF-C9B1-4B59-AC50-2894CA5374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96489">
              <a:off x="4513" y="482"/>
              <a:ext cx="44" cy="136"/>
            </a:xfrm>
            <a:prstGeom prst="ellipse">
              <a:avLst/>
            </a:prstGeom>
            <a:solidFill>
              <a:srgbClr val="3333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</p:grpSp>
      <p:sp>
        <p:nvSpPr>
          <p:cNvPr id="45062" name="Text Box 17">
            <a:extLst>
              <a:ext uri="{FF2B5EF4-FFF2-40B4-BE49-F238E27FC236}">
                <a16:creationId xmlns:a16="http://schemas.microsoft.com/office/drawing/2014/main" id="{126B714D-CBFC-49BF-B843-F44E0AC7E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4" y="6021389"/>
            <a:ext cx="4949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000" b="1" i="1" dirty="0"/>
              <a:t>Zašto bazen izgleda plići nego što jest?</a:t>
            </a:r>
          </a:p>
        </p:txBody>
      </p:sp>
      <p:sp>
        <p:nvSpPr>
          <p:cNvPr id="45063" name="Rectangle 18">
            <a:extLst>
              <a:ext uri="{FF2B5EF4-FFF2-40B4-BE49-F238E27FC236}">
                <a16:creationId xmlns:a16="http://schemas.microsoft.com/office/drawing/2014/main" id="{C9B2F481-95E9-48FC-82A2-08ABB3421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538" y="2133601"/>
            <a:ext cx="431800" cy="504825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45064" name="Line 25">
            <a:extLst>
              <a:ext uri="{FF2B5EF4-FFF2-40B4-BE49-F238E27FC236}">
                <a16:creationId xmlns:a16="http://schemas.microsoft.com/office/drawing/2014/main" id="{C09B022B-1607-4F9B-A5F9-DCD585F20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9376" y="3716338"/>
            <a:ext cx="288925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065" name="Line 26">
            <a:extLst>
              <a:ext uri="{FF2B5EF4-FFF2-40B4-BE49-F238E27FC236}">
                <a16:creationId xmlns:a16="http://schemas.microsoft.com/office/drawing/2014/main" id="{A70086B7-BA79-4584-A310-A2AF9C5D0C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5276" y="3716339"/>
            <a:ext cx="73025" cy="288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066" name="Line 27">
            <a:extLst>
              <a:ext uri="{FF2B5EF4-FFF2-40B4-BE49-F238E27FC236}">
                <a16:creationId xmlns:a16="http://schemas.microsoft.com/office/drawing/2014/main" id="{D5475BBD-396A-4277-8F16-6BA4AE37A9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88163" y="2205039"/>
            <a:ext cx="14605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5067" name="Line 28">
            <a:extLst>
              <a:ext uri="{FF2B5EF4-FFF2-40B4-BE49-F238E27FC236}">
                <a16:creationId xmlns:a16="http://schemas.microsoft.com/office/drawing/2014/main" id="{8B389912-F7F3-42A5-9CB6-E48BF97EAA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43701" y="2205039"/>
            <a:ext cx="288925" cy="73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52EC9288-5712-41B1-AD80-C58A04240D69}"/>
              </a:ext>
            </a:extLst>
          </p:cNvPr>
          <p:cNvSpPr/>
          <p:nvPr/>
        </p:nvSpPr>
        <p:spPr>
          <a:xfrm>
            <a:off x="597568" y="4397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 </a:t>
            </a:r>
            <a:r>
              <a:rPr lang="hr-HR" b="1" dirty="0"/>
              <a:t>Zašto nam se čini da je neki predmet u vodi bliže površini. Kada hoćemo dohvatiti kamen u moru, obično ne možemo procijeniti dubinu, pa nam je ruka često “kratka”.</a:t>
            </a:r>
          </a:p>
        </p:txBody>
      </p:sp>
    </p:spTree>
    <p:extLst>
      <p:ext uri="{BB962C8B-B14F-4D97-AF65-F5344CB8AC3E}">
        <p14:creationId xmlns:p14="http://schemas.microsoft.com/office/powerpoint/2010/main" val="2958141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311</Words>
  <Application>Microsoft Office PowerPoint</Application>
  <PresentationFormat>Široki zaslon</PresentationFormat>
  <Paragraphs>51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Tema sustava Office</vt:lpstr>
      <vt:lpstr>LOM SVJETLOSTI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 SVJETLOSTI</dc:title>
  <dc:creator>_Korisnik_</dc:creator>
  <cp:lastModifiedBy>Martina Sule</cp:lastModifiedBy>
  <cp:revision>12</cp:revision>
  <dcterms:created xsi:type="dcterms:W3CDTF">2018-05-23T05:13:14Z</dcterms:created>
  <dcterms:modified xsi:type="dcterms:W3CDTF">2021-05-08T14:50:00Z</dcterms:modified>
</cp:coreProperties>
</file>